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41" r:id="rId5"/>
    <p:sldId id="342" r:id="rId6"/>
    <p:sldId id="343" r:id="rId7"/>
    <p:sldId id="393" r:id="rId8"/>
    <p:sldId id="404" r:id="rId9"/>
    <p:sldId id="15249" r:id="rId10"/>
    <p:sldId id="15261" r:id="rId11"/>
    <p:sldId id="15182" r:id="rId12"/>
    <p:sldId id="15250" r:id="rId13"/>
    <p:sldId id="15231" r:id="rId14"/>
    <p:sldId id="15262" r:id="rId15"/>
    <p:sldId id="15266" r:id="rId16"/>
    <p:sldId id="15268" r:id="rId17"/>
    <p:sldId id="15269" r:id="rId18"/>
    <p:sldId id="15270" r:id="rId19"/>
    <p:sldId id="15271" r:id="rId20"/>
    <p:sldId id="15272" r:id="rId21"/>
    <p:sldId id="15273" r:id="rId22"/>
    <p:sldId id="15251" r:id="rId23"/>
    <p:sldId id="15253" r:id="rId24"/>
    <p:sldId id="15254" r:id="rId25"/>
    <p:sldId id="15255" r:id="rId26"/>
    <p:sldId id="491" r:id="rId27"/>
    <p:sldId id="3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26075-1A71-4BD7-9CBB-A36DBED638AF}" v="14" dt="2026-02-06T09:07:46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11" y="43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36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9B25B1-2EE7-EEDF-E6E5-3BEF59CF8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1381C-C634-F9B5-325C-F9920F70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ECE88-AD4D-4975-95B9-009CC7FA6E66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88352-B2A0-044E-3705-1D14D73A0B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641BE-FE28-042F-2C94-71763BDE8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7AFE3-29AA-44C7-B7DE-DF9119AF7F5D}" type="slidenum">
              <a:rPr lang="en-US" sz="900" smtClean="0"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123906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4DDD-F032-4A34-A4AF-4B90092A55DE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D620DD3F-384D-4476-9D5B-9B2CD68488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▶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▷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864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⨠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31520" indent="-182880" algn="l" defTabSz="914400" rtl="0" eaLnBrk="1" latinLnBrk="0" hangingPunct="1">
      <a:buClr>
        <a:schemeClr val="accent1"/>
      </a:buClr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-182880" algn="l" defTabSz="914400" rtl="0" eaLnBrk="1" latinLnBrk="0" hangingPunct="1">
      <a:buClr>
        <a:schemeClr val="accent1"/>
      </a:buClr>
      <a:buFont typeface="Segoe UI Symbol" panose="020B0502040204020203" pitchFamily="34" charset="0"/>
      <a:buChar char="▸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8F6B870D-0696-E464-5A7E-C317F49D9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9076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B6BF-6C3D-8FD2-D380-2B31B7D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B0156-0545-E6B8-7153-973CC3F7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3D2A7-A564-9EFE-91EB-78652BF0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3C74F-3E0D-1D97-B59B-1E193ED87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98CD-F97D-0235-CBA3-942E3FB6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950B1-ECDA-D5E3-163E-9396DD420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A43AC115-6F2C-743D-9F4E-A2E2B973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41CF283-397D-CE8B-F959-B981D48C7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FDB3C-7A59-63B9-1781-3D57893AB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71840-C704-AD01-6420-2665E80D6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1E3A7-C1CA-F1BE-E630-07DB70763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65379-60C0-7CFE-0344-9FC70C053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1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B8DA2-3303-0318-9898-8040BD0F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D4B9C-85B2-CCC5-6FA3-61CAFD96E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8A1CE-67C7-2A52-817F-62262A4FA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94C1-308B-F484-E1A5-8CCE898A0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E7F7-B82E-FD27-7A91-CF5B621F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E8DF1-BC22-62EE-1FD2-B0506DBE9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468E3-11A5-E5D2-C04D-9425C9A53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A2399-D76B-F96B-0E23-9A1D4352C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4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D0C4-CA7B-9930-F8DF-11A067A8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EE009-9A3D-6FB9-EB79-80FF4766E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43423-F223-837C-28DC-7AA4BC443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9C624-E577-9234-F346-C7540A65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A8B80-DA71-951E-025E-415E678F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F1BA0-6F05-6E45-5474-3F542DA57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F0C4F-BFF4-BD04-D125-D15BF5EB3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E494-6987-3A38-1B2C-6DAE58663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6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81982-810E-DCC5-6162-63B6DCBF8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297C-94C2-0F91-C990-85E433391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CE6DB-807B-0531-47EF-5FF3BD758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DAA6-5EF5-9838-E5F5-6ABEDEF24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9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3F54-B486-2BDA-EDAF-349AE5AA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2384-39C9-E92A-C3DD-247F5E3D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BE34D-3940-9717-F454-CADECA7A3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4B485-8EB0-F39A-1909-5F717538E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55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B3D9-AD6D-807C-9F19-EF5D105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41E88-3D38-90B0-182B-7D96CA9D6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8BE4E-2D78-A294-03D4-B91A6A21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E098-35D9-725C-7652-3DEE60131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9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8E63DC6-640C-09B1-4C55-E4DF97A4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06177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2452-CC8F-9316-D8FF-4D116D0B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5BA72-5352-CC46-B650-5A0695830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CD993A-8C2F-D59F-322C-B07EF71CF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1C0BE96-F969-19A3-401F-83583549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3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AE8-65C6-2C6C-9587-31043A97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95D07-82A0-AFAB-D94A-68DF3F93C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363BA-E9CE-CDF2-0D10-BCD32E97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89B8-271B-FA49-A296-AB5420518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5A01-1DA2-8E0C-C67D-DB158905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18180-73FF-E1F1-E2E2-716D07ECB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66E7D-0441-3713-D656-BD8432AF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054B-7BBC-4855-D56A-C1C45D620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3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9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7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BC45512-72D0-074D-E22C-98D7C905C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806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5556632-BF0A-A218-3C59-94CF9D26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9FE9F81-CB93-CD07-A51B-ACE91C28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1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796278FB-CAAE-C676-1408-76C1774C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es Placeholder 12">
            <a:extLst>
              <a:ext uri="{FF2B5EF4-FFF2-40B4-BE49-F238E27FC236}">
                <a16:creationId xmlns:a16="http://schemas.microsoft.com/office/drawing/2014/main" id="{B7D58B0F-7BE3-3A12-B64E-53AF935C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9811AB6-35F3-2293-83FD-9521FFAE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85B1CE78-DF4C-9D33-6920-186869EFF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6A96F-67E4-3863-5542-D5B43152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C79C-F6D7-9390-1FE2-CFBBF21F3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230A378-824B-1D82-7A6A-451F73EEF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6E1F714-0B22-70D6-54CC-59872B388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327E-BB04-98DA-3A6B-F1571F21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99DE2-241C-C9CF-78C5-9DC8350F2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5EEF-B24C-5135-4F97-E27BAA5DA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488A-6EDC-5D32-E6B4-EB9A5AC6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3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5.pn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0946A1-5433-3962-6305-8CD647A80AD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A2406E-CDFF-1F80-F622-2B8186B15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D87FA-CB56-E626-BAED-1E2E64EF18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agline">
            <a:extLst>
              <a:ext uri="{FF2B5EF4-FFF2-40B4-BE49-F238E27FC236}">
                <a16:creationId xmlns:a16="http://schemas.microsoft.com/office/drawing/2014/main" id="{5CA752F2-3C25-457C-F18D-D8F8FDBC62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0721" y="4132174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04FAB-D55C-DB32-9FFB-E4868CF3D0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630201" y="3795032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>
            <a:extLst>
              <a:ext uri="{FF2B5EF4-FFF2-40B4-BE49-F238E27FC236}">
                <a16:creationId xmlns:a16="http://schemas.microsoft.com/office/drawing/2014/main" id="{1E61868B-1B68-FA4C-E80F-691352C8D8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2266" y="1805221"/>
            <a:ext cx="4464751" cy="1661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44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Larg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8248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7833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rge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868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9868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5666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2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DD9FDD-56DC-6BC1-B505-653CD5F0238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988FC5-2036-BFB0-A8A4-EFCD21668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B993C-3ABC-E276-2F1C-65D3DB29A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40CDD-4EC8-945C-9010-6A7AC6FC24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B94C560-59C8-5CC0-E298-CB54F367A25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77CBB06-F4E9-A9E4-8AC3-2F45E7B644A6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5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E678BD-1DD1-8EEC-D941-01ED1B9608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AF30F-BACE-F16D-40D1-025010FB0E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B6ECE6-8834-C3EE-8EC2-9C81D8D769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850CB8C-C384-CF82-747B-4D2D26975E39}"/>
              </a:ext>
            </a:extLst>
          </p:cNvPr>
          <p:cNvSpPr>
            <a:spLocks/>
          </p:cNvSpPr>
          <p:nvPr userDrawn="1"/>
        </p:nvSpPr>
        <p:spPr>
          <a:xfrm>
            <a:off x="0" y="5138928"/>
            <a:ext cx="2496312" cy="17190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9000">
                <a:schemeClr val="accent1">
                  <a:alpha val="0"/>
                </a:scheme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8280-DB66-F95E-5160-CA1FF9271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29D0B41-4C01-C27F-09A7-8E4E1207CE7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4AD589A-3E17-0343-109C-B7E4393D64E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AD33CA-98B7-C71F-875A-50CD4F5BA9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FB3054-B928-9B1E-226E-5B85ED989D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F478C-2886-9DEA-5642-491BC6A894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A9D06E-B754-3A25-38E7-E5452ED28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70692CA-C663-A1B4-C2B1-5295D97365D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FBBC1508-6C36-5E28-56AE-8B3A15A23A37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1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D3C8DB6-F439-D54F-3156-FC2A0CD2970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D3FF9-755E-536F-CB77-8493075466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ED86BE-42D6-0AAE-033C-8322F37D7D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AD315-697D-B604-8E76-7FFCCC974D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8D3A300-8483-33D7-8477-908B578F769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8566102-78E8-70E2-967A-8C0B5A38B5D5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9491AC-8D55-28BC-A688-3B4725D9C93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70031-208A-C391-A36A-9E9CBA303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3EF637-FBDA-97EF-FB67-0176052FE3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A60EFA3-0C43-4438-91DC-F5AEF1CFF6A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26F931E-12AE-075A-E6C7-0C7ED329FE6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31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B1F48-1CBE-CFC9-87DF-9D82ED147C6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EB7F6-126B-B807-2079-59544D9D03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E74C26-F1D3-8E94-8481-6C3CA0F00F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FE1B1C0-0C5E-1698-0143-CDC2438341B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B214265D-0D3B-797D-F441-C64ADDFC3B7A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30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DB3EF8-8AF2-2A42-4014-0910121004D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EDA5F0-7804-F3DF-3F41-ACC96F1AA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E4417A-3B53-D030-F0F9-379B95C864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7BC718FD-455C-0E72-4C03-7DCFD2C53F3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2BCA01EA-94BC-886E-9E5F-B69A7D5A2E2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12DA96-BE91-E14B-318A-DC1C8F6277C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40B7D-6420-670F-F6CC-D1D6AACC0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D89362-A9B9-698D-E2DF-D8A5149BBF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Logo">
            <a:extLst>
              <a:ext uri="{FF2B5EF4-FFF2-40B4-BE49-F238E27FC236}">
                <a16:creationId xmlns:a16="http://schemas.microsoft.com/office/drawing/2014/main" id="{32AE74CA-16D4-336C-5820-6FC4862A14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6355" y="238027"/>
            <a:ext cx="1928945" cy="71799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15482-FB81-8B75-2274-F94D2C96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096" y="1234440"/>
            <a:ext cx="6592824" cy="2542032"/>
          </a:xfrm>
        </p:spPr>
        <p:txBody>
          <a:bodyPr anchor="b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A007-7785-28B1-B84A-EA57B3AC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62049C0-3704-7093-275F-679F75D65FE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BB3F7-15AE-CAA1-AFB5-D5DA77FD900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2299F4-5631-1B67-4004-92A35441F4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A34585-CF9F-3D9C-72F5-A599297FB1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89B5B09-72EE-7973-A1A2-154C5F5CDD6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89F51D6-19D7-ECA5-E288-9DBBC8344F0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0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F9C375-31C3-9A25-589E-901A9C5AD40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1E4282-556E-F112-8558-C9B8ADDE18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1EC2E6-F6D4-369C-8221-06E9535FAA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2556604-0F81-79FA-2111-0D85A02E519A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4B888A7-0F97-9BC5-1012-A6E9C71FA039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2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683A52-7BE6-34E2-EEBE-F18140F6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D4B294-54F1-8872-A5B3-27303A8AD7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BD6D89-BC5F-7C04-7B6B-27EF13A2A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1B50A4A-E780-801C-DE7A-52097B1353F9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B636423-0B5D-FB27-9802-EA66E21A3CA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2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EAD613-D62A-664A-DEED-48FAEFF40B9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9B079-6EC9-229E-9829-7F60C7437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EC3934-E773-D94B-4A85-50AA543828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4F4D035-821F-6242-2CDA-E092FB5523A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622BBDE-903B-36D6-D147-E26F2C15D240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8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6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E6DB05-D681-573B-BAE7-202FEC0B4C0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3F715-FD94-9420-AC34-A122584976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333AE-1DCD-7B5B-AACD-248CA6F520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4074570-9AAE-7891-321D-57681012483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73387913-6426-1B17-EAD9-8523E0A80BC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10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7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85D395-10DF-919A-D782-76B57FF1421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C1E196-5B74-804C-AB4C-108ACDCD5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665980-5B00-CDB7-218C-2D46A0BBE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8DF2E4E-846E-12E7-A0C7-6F114D2902F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9B1CFB0-9C3D-57DB-89B3-8C9795B8391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7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3FC698-BE81-B083-4767-2C0D143E6BF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443B8-81BC-064A-0996-C9EFFEDC41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82E216-6315-4E40-814F-D68B984B51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4A9B76F-D223-30CA-5975-993DB440CA0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74BDFDD-EB9F-8623-3308-23FF9E048064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99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8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02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8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87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D802-681B-1BC5-AE24-C6F1BB6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 8 with Presenter Detai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82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8BC9-B355-2B7F-F8F4-49B49B0F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6DA4-C313-FBA6-5D82-1657F55C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3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17920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19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BFF1-0F8F-88DB-D613-A31C0D65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5715000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278B9-9D2F-FFFB-C463-4F61CA6C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EA708-288F-4D2C-5BB5-1658FC15A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234440"/>
            <a:ext cx="57150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106BA-9E79-09D4-E6C5-6FF6DD7F1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5E183E-FE7C-B5E1-12A8-472FB49B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 Horizont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2452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6377F4-364F-681E-81D4-80EB940D2C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880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63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09BD56-7B97-D6AD-2762-08DA27DF9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" y="1234440"/>
            <a:ext cx="4297680" cy="5212080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FE3131-0635-AEEA-6945-C8EE409D7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9160" y="1234440"/>
            <a:ext cx="722376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7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04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736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D1B602-9942-2F1E-FAE8-622F42F705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43584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39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527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3E4A14-7359-BAA1-584F-AC22E90DAB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11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0080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6880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B4755-BCF3-33BE-E6A3-081833328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1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182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1182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757AB-2115-283D-5E02-775A131E0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21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DAB4-00EA-45AF-693E-C91030A6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CFE0-48EF-DFD5-D1AB-1ED37F8D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6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16040" y="1335024"/>
            <a:ext cx="577596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684FD-1BB1-65B5-38A4-5C9C2589A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376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35024"/>
            <a:ext cx="5787167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1D8E-F4E5-492C-7000-C4915C384B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0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9632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8776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216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2148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6864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148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6864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515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34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68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AF4EB22-46CC-6FF1-E5AF-E71B1590A8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02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34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68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F029E7F-E46E-03BA-82E5-4DA8C7BB2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202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28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112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7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804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548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914400"/>
            <a:ext cx="640080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42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14400"/>
            <a:ext cx="649224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1228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89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BAF-A78F-1B35-480B-CB696AD9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31520"/>
            <a:ext cx="1060704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49B-1B82-6186-C47D-6A2C6367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0" y="4251960"/>
            <a:ext cx="8229600" cy="19202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2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DEF5-830D-46FC-EDB4-5E87325E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24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E6EDDA-DE41-F36B-F140-F9524B922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181886-0555-201B-8DE3-214564EEF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7D210-E12D-010A-82E0-908B3B6F0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2" name="Tagline">
            <a:extLst>
              <a:ext uri="{FF2B5EF4-FFF2-40B4-BE49-F238E27FC236}">
                <a16:creationId xmlns:a16="http://schemas.microsoft.com/office/drawing/2014/main" id="{E67AD79C-D1CE-A5BE-EF06-2896C9AFBF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8DCB10-D958-04C0-A06F-7C58DDF696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Logo">
            <a:extLst>
              <a:ext uri="{FF2B5EF4-FFF2-40B4-BE49-F238E27FC236}">
                <a16:creationId xmlns:a16="http://schemas.microsoft.com/office/drawing/2014/main" id="{A881010F-4955-061B-DE6F-BCD681507E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35" name="Thank You text">
            <a:extLst>
              <a:ext uri="{FF2B5EF4-FFF2-40B4-BE49-F238E27FC236}">
                <a16:creationId xmlns:a16="http://schemas.microsoft.com/office/drawing/2014/main" id="{C5CB8597-B99A-18EE-E91B-4B8EB9D894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9281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Text 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0F11F1-C6B1-C66A-AF8E-5E9B90703CA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1DE0A-034F-FF54-2569-F4CF280F1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386F18-9C5D-D223-15E8-D2E837229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27" name="Thank You text">
            <a:extLst>
              <a:ext uri="{FF2B5EF4-FFF2-40B4-BE49-F238E27FC236}">
                <a16:creationId xmlns:a16="http://schemas.microsoft.com/office/drawing/2014/main" id="{6156DB86-67C0-2DEA-BF0B-69C808C13B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80A7-3F52-C900-235A-1F3E1BFF6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4817675"/>
            <a:ext cx="5852160" cy="16593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842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07BDBE-D3D6-87B3-915C-0B8A2400806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4A0C77-DB3C-6E90-C937-3C84ED4C8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D0D1B0-BD5D-55B9-D1A9-D898EC2198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4262023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3924881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1935070"/>
            <a:ext cx="4464751" cy="1661879"/>
          </a:xfrm>
          <a:prstGeom prst="rect">
            <a:avLst/>
          </a:prstGeom>
          <a:effectLst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2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116586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7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1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1384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0279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42801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D1E068E7-71B8-6CA7-4E33-D9607C3A0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"/>
            <a:ext cx="12192000" cy="6849688"/>
          </a:xfrm>
          <a:prstGeom prst="rect">
            <a:avLst/>
          </a:prstGeom>
        </p:spPr>
      </p:pic>
      <p:pic>
        <p:nvPicPr>
          <p:cNvPr id="7" name="Logo - Footer">
            <a:extLst>
              <a:ext uri="{FF2B5EF4-FFF2-40B4-BE49-F238E27FC236}">
                <a16:creationId xmlns:a16="http://schemas.microsoft.com/office/drawing/2014/main" id="{3E56DF82-8448-8BD9-C22E-038FB0774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0EDC7-6213-C062-A493-119D986E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3F555-A8FA-E2AF-37B5-9BDF7E86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1165860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9337AC8-82F6-646D-128B-59A488346B7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7A211B0-7618-A1B6-10D9-FE769758047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705" r:id="rId29"/>
    <p:sldLayoutId id="2147483706" r:id="rId30"/>
    <p:sldLayoutId id="2147483688" r:id="rId31"/>
    <p:sldLayoutId id="2147483686" r:id="rId32"/>
    <p:sldLayoutId id="2147483653" r:id="rId33"/>
    <p:sldLayoutId id="2147483687" r:id="rId34"/>
    <p:sldLayoutId id="2147483652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656" r:id="rId49"/>
    <p:sldLayoutId id="2147483689" r:id="rId50"/>
    <p:sldLayoutId id="2147483690" r:id="rId51"/>
    <p:sldLayoutId id="2147483691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75000"/>
        <a:buFont typeface="Segoe UI Symbol" panose="020B0502040204020203" pitchFamily="34" charset="0"/>
        <a:buChar char="▶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▸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Segoe UI Symbol" panose="020B0502040204020203" pitchFamily="34" charset="0"/>
        <a:buChar char="›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lnSpc>
          <a:spcPct val="90000"/>
        </a:lnSpc>
        <a:spcBef>
          <a:spcPts val="200"/>
        </a:spcBef>
        <a:buFont typeface="Segoe UI Symbol" panose="020B0502040204020203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228600" algn="l" defTabSz="914400" rtl="0" eaLnBrk="1" latinLnBrk="0" hangingPunct="1">
        <a:lnSpc>
          <a:spcPct val="90000"/>
        </a:lnSpc>
        <a:spcBef>
          <a:spcPts val="300"/>
        </a:spcBef>
        <a:buFont typeface="Segoe UI Symbol" panose="020B0502040204020203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168" userDrawn="1">
          <p15:clr>
            <a:srgbClr val="F26B43"/>
          </p15:clr>
        </p15:guide>
        <p15:guide id="3" pos="3840" userDrawn="1">
          <p15:clr>
            <a:srgbClr val="FDE53C"/>
          </p15:clr>
        </p15:guide>
        <p15:guide id="4" pos="240" userDrawn="1">
          <p15:clr>
            <a:srgbClr val="5ACBF0"/>
          </p15:clr>
        </p15:guide>
        <p15:guide id="5" pos="7512" userDrawn="1">
          <p15:clr>
            <a:srgbClr val="F26B43"/>
          </p15:clr>
        </p15:guide>
        <p15:guide id="6" pos="7440" userDrawn="1">
          <p15:clr>
            <a:srgbClr val="5ACBF0"/>
          </p15:clr>
        </p15:guide>
        <p15:guide id="7" orient="horz" pos="144" userDrawn="1">
          <p15:clr>
            <a:srgbClr val="F26B43"/>
          </p15:clr>
        </p15:guide>
        <p15:guide id="8" orient="horz" pos="216" userDrawn="1">
          <p15:clr>
            <a:srgbClr val="5ACBF0"/>
          </p15:clr>
        </p15:guide>
        <p15:guide id="10" orient="horz" pos="4080" userDrawn="1">
          <p15:clr>
            <a:srgbClr val="F26B43"/>
          </p15:clr>
        </p15:guide>
        <p15:guide id="11" orient="horz" pos="4008" userDrawn="1">
          <p15:clr>
            <a:srgbClr val="5ACBF0"/>
          </p15:clr>
        </p15:guide>
        <p15:guide id="12" orient="horz" pos="720" userDrawn="1">
          <p15:clr>
            <a:srgbClr val="5ACBF0"/>
          </p15:clr>
        </p15:guide>
        <p15:guide id="13" orient="horz" pos="792" userDrawn="1">
          <p15:clr>
            <a:srgbClr val="F26B43"/>
          </p15:clr>
        </p15:guide>
        <p15:guide id="15" orient="horz" pos="86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12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BCA8-85FA-882B-9CCD-B826E91A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7295C-E8B8-9A10-A911-0EA9FC5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this 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2C39F-6FEE-8795-3425-202F80183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1" y="1234440"/>
            <a:ext cx="4187951" cy="225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Many companies find solution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Google released Gemini 1.5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714947-B57D-9CE5-7ECE-E444B4E963FA}"/>
              </a:ext>
            </a:extLst>
          </p:cNvPr>
          <p:cNvSpPr txBox="1">
            <a:spLocks/>
          </p:cNvSpPr>
          <p:nvPr/>
        </p:nvSpPr>
        <p:spPr>
          <a:xfrm>
            <a:off x="274320" y="3493008"/>
            <a:ext cx="4187951" cy="2258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GenAI offers many things, but, it still needs human intervention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 Agentic AI released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8ECF5-EE9F-EC2D-BD0C-24635C9A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90" y="1165862"/>
            <a:ext cx="7074109" cy="5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ED03-5100-01F4-E6F0-872AF5261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3A0C05-F031-24C6-7719-F637317B7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The upgrade from GenAI to Agentic AI</a:t>
            </a:r>
          </a:p>
        </p:txBody>
      </p:sp>
    </p:spTree>
    <p:extLst>
      <p:ext uri="{BB962C8B-B14F-4D97-AF65-F5344CB8AC3E}">
        <p14:creationId xmlns:p14="http://schemas.microsoft.com/office/powerpoint/2010/main" val="109634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6281-5F00-4F00-3390-DEC5AF080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266CC-B106-7E46-12DF-12FA813C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F9AE01-4426-2D60-938A-F6DFFF0331C6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Idea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Why LLM answer immediately 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we allow it “draft” before execute, what happen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FC2C04-7C20-8A66-B109-6FF065907A1C}"/>
              </a:ext>
            </a:extLst>
          </p:cNvPr>
          <p:cNvSpPr txBox="1">
            <a:spLocks/>
          </p:cNvSpPr>
          <p:nvPr/>
        </p:nvSpPr>
        <p:spPr>
          <a:xfrm>
            <a:off x="259080" y="3543489"/>
            <a:ext cx="5285723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Execution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Chain of Thought term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we allow it “draft” before execute, what happen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26" name="Picture 2" descr="COT">
            <a:extLst>
              <a:ext uri="{FF2B5EF4-FFF2-40B4-BE49-F238E27FC236}">
                <a16:creationId xmlns:a16="http://schemas.microsoft.com/office/drawing/2014/main" id="{2C506AF5-AF2A-9601-F62F-09D8B3DCA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03" y="1581969"/>
            <a:ext cx="6098883" cy="36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1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6322E-CC13-4DB7-C56C-3659D146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8F669-B07A-B219-28FE-98A1EAC2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0334AE-6DE8-B5FA-0FC6-82319955F9CD}"/>
              </a:ext>
            </a:extLst>
          </p:cNvPr>
          <p:cNvSpPr txBox="1">
            <a:spLocks/>
          </p:cNvSpPr>
          <p:nvPr/>
        </p:nvSpPr>
        <p:spPr>
          <a:xfrm>
            <a:off x="274320" y="1143000"/>
            <a:ext cx="6502400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Chain of thought (React – Reason + Act)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8C93E-EDC3-6B5F-6889-6AD6F82F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07" y="1798637"/>
            <a:ext cx="96488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405C-737B-70B8-70E7-063D71EC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80BAF4-A6B1-407D-7608-BE84A44D9AE6}"/>
              </a:ext>
            </a:extLst>
          </p:cNvPr>
          <p:cNvSpPr txBox="1">
            <a:spLocks/>
          </p:cNvSpPr>
          <p:nvPr/>
        </p:nvSpPr>
        <p:spPr>
          <a:xfrm>
            <a:off x="274320" y="929640"/>
            <a:ext cx="9652000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With 25 AI agents interact, no script, each character is a unique individual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2" name="Generative Agents- Interactive Simulacra of Human Behavior">
            <a:hlinkClick r:id="" action="ppaction://media"/>
            <a:extLst>
              <a:ext uri="{FF2B5EF4-FFF2-40B4-BE49-F238E27FC236}">
                <a16:creationId xmlns:a16="http://schemas.microsoft.com/office/drawing/2014/main" id="{E43EE140-E954-57AD-83F6-F79C39E7E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617344"/>
            <a:ext cx="10058400" cy="45548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0509154-7552-E079-6B19-B97A0C1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Smallville</a:t>
            </a:r>
          </a:p>
        </p:txBody>
      </p:sp>
    </p:spTree>
    <p:extLst>
      <p:ext uri="{BB962C8B-B14F-4D97-AF65-F5344CB8AC3E}">
        <p14:creationId xmlns:p14="http://schemas.microsoft.com/office/powerpoint/2010/main" val="14582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20E59-62FD-26D1-C3F5-0AB13A7BE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16A21-B7A6-170B-C8AE-E627A798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53CE7-E51F-D747-94BD-4EE99C9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8" y="1522923"/>
            <a:ext cx="11094403" cy="46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EAA1-B21D-0B0F-FD9E-00697759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AE9BB-0905-1879-C30A-1959C974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66257-21DA-F826-CC1C-B9878AB2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8" y="1170361"/>
            <a:ext cx="4980932" cy="50780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EABA29-47A7-8E2C-BF29-0DB278578A50}"/>
              </a:ext>
            </a:extLst>
          </p:cNvPr>
          <p:cNvSpPr txBox="1">
            <a:spLocks/>
          </p:cNvSpPr>
          <p:nvPr/>
        </p:nvSpPr>
        <p:spPr>
          <a:xfrm>
            <a:off x="6489708" y="576572"/>
            <a:ext cx="5285723" cy="1170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How many agents are there in this system and what are their roles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ABB33-03E5-AA4C-1A08-D77EE6CC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0" y="2182972"/>
            <a:ext cx="4493201" cy="3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6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3A2DA-8772-B535-EB12-E7EA3B01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235D19-E143-702F-0CC5-E92955E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E75D58-702F-4343-E005-2EBD09D3BC2E}"/>
              </a:ext>
            </a:extLst>
          </p:cNvPr>
          <p:cNvSpPr txBox="1">
            <a:spLocks/>
          </p:cNvSpPr>
          <p:nvPr/>
        </p:nvSpPr>
        <p:spPr>
          <a:xfrm>
            <a:off x="381000" y="1376681"/>
            <a:ext cx="5285723" cy="79502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If I want to check database from 1/1/2026 to 3/1/2026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E2D96-9D17-D139-6187-1CD5452D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313950"/>
            <a:ext cx="5372850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9C404-DB10-A503-112F-8CAF1DFD4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79" y="1376681"/>
            <a:ext cx="5285723" cy="49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86BD-424E-F24A-737A-482E957D5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6F3C5-8BEC-1C04-3624-579213EB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6C6DC2-CA15-3B77-1EE0-B641E0E7D5F4}"/>
              </a:ext>
            </a:extLst>
          </p:cNvPr>
          <p:cNvSpPr txBox="1">
            <a:spLocks/>
          </p:cNvSpPr>
          <p:nvPr/>
        </p:nvSpPr>
        <p:spPr>
          <a:xfrm>
            <a:off x="381000" y="1376681"/>
            <a:ext cx="5285723" cy="79502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If I want to check entire system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938D-AA75-380D-FA43-72AB6F7E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844"/>
            <a:ext cx="5794598" cy="569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75807-3EC8-38C1-DA85-454A5A8D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0" y="2313950"/>
            <a:ext cx="4493201" cy="3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83E6-2A36-587F-C1FC-9DB098FF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27A08-765D-A7F9-B806-0B4874D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88659-264D-0512-4A28-5B8354C7050C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41843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Agentic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Goad-driven – understands and works toward objectives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Autonomous – acts without step-by-step instructions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Planning – creates and executes multi-step workflows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Adaptive – monitors progress and adjusts actions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F67C6-9E9F-5773-6ED1-549A63B8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67" y="1165360"/>
            <a:ext cx="5972153" cy="47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D69963B4-0559-B3FE-25ED-A91E1FBB9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7111" y="3840480"/>
            <a:ext cx="6588187" cy="1630524"/>
          </a:xfrm>
        </p:spPr>
        <p:txBody>
          <a:bodyPr/>
          <a:lstStyle/>
          <a:p>
            <a:r>
              <a:rPr lang="en-US" dirty="0"/>
              <a:t>Le Tuan Hung l  Agentic AI the next through of Generative AI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68BC796-E56F-E154-7617-3090B56B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7110" y="1234441"/>
            <a:ext cx="6588188" cy="2537460"/>
          </a:xfrm>
        </p:spPr>
        <p:txBody>
          <a:bodyPr>
            <a:normAutofit/>
          </a:bodyPr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2376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4A8E-4742-0F13-6665-0A32890B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B44CC7-CA5C-98E1-49EC-A2542F98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Applications &amp; Future of Agentic AI</a:t>
            </a:r>
          </a:p>
        </p:txBody>
      </p:sp>
    </p:spTree>
    <p:extLst>
      <p:ext uri="{BB962C8B-B14F-4D97-AF65-F5344CB8AC3E}">
        <p14:creationId xmlns:p14="http://schemas.microsoft.com/office/powerpoint/2010/main" val="2680890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13E-0EC9-5CE4-8385-E534E991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1960FD-0A45-B847-60F6-3BBB9382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F238BE-1EF5-2C60-5429-B6AF66E97E53}"/>
              </a:ext>
            </a:extLst>
          </p:cNvPr>
          <p:cNvSpPr txBox="1">
            <a:spLocks/>
          </p:cNvSpPr>
          <p:nvPr/>
        </p:nvSpPr>
        <p:spPr>
          <a:xfrm>
            <a:off x="365759" y="1592263"/>
            <a:ext cx="5285723" cy="289744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Manufacture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Automated monitoring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Anomaly detection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Optimizing automated processes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Predictive analytics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7170" name="Picture 2" descr="What Is the Future of AI in Manufacturing? - Azumuta">
            <a:extLst>
              <a:ext uri="{FF2B5EF4-FFF2-40B4-BE49-F238E27FC236}">
                <a16:creationId xmlns:a16="http://schemas.microsoft.com/office/drawing/2014/main" id="{E3283695-2C4B-AB53-3072-78A7101B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76" y="1262283"/>
            <a:ext cx="6364224" cy="40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9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E49E-BA04-C668-7704-6F867B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D8E98-B8EC-DEE1-6782-08774ED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Agentic AI Future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1A7B7-FB08-3119-BBFA-5C325154BCEE}"/>
              </a:ext>
            </a:extLst>
          </p:cNvPr>
          <p:cNvSpPr txBox="1">
            <a:spLocks/>
          </p:cNvSpPr>
          <p:nvPr/>
        </p:nvSpPr>
        <p:spPr>
          <a:xfrm>
            <a:off x="384047" y="1541078"/>
            <a:ext cx="5285723" cy="443909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Creating outstanding competitive advantage</a:t>
            </a:r>
          </a:p>
          <a:p>
            <a:pPr>
              <a:lnSpc>
                <a:spcPct val="150000"/>
              </a:lnSpc>
            </a:pPr>
            <a:r>
              <a:rPr lang="en-US"/>
              <a:t>A chance to move in sync with the world</a:t>
            </a:r>
          </a:p>
          <a:p>
            <a:pPr>
              <a:lnSpc>
                <a:spcPct val="150000"/>
              </a:lnSpc>
            </a:pPr>
            <a:r>
              <a:rPr lang="en-US"/>
              <a:t>Massive AI power = New opportunities for early adopters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8194" name="Picture 2" descr="Agentic AI: A deep dive into the future of automation | VentureBeat">
            <a:extLst>
              <a:ext uri="{FF2B5EF4-FFF2-40B4-BE49-F238E27FC236}">
                <a16:creationId xmlns:a16="http://schemas.microsoft.com/office/drawing/2014/main" id="{B504B406-C86C-8C54-8064-6E4BF418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457201"/>
            <a:ext cx="4769358" cy="2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entic AI: Shaping Enterprise Efficiency and Decisions - Navikenz">
            <a:extLst>
              <a:ext uri="{FF2B5EF4-FFF2-40B4-BE49-F238E27FC236}">
                <a16:creationId xmlns:a16="http://schemas.microsoft.com/office/drawing/2014/main" id="{7C946804-075E-EB8E-4F20-63DCC6B9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3328853"/>
            <a:ext cx="4769358" cy="29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BBD-3982-49CD-AD58-1B76797C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041" y="216327"/>
            <a:ext cx="1507613" cy="100584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CD2AA3-263A-B76D-8667-A4D036748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b="583"/>
          <a:stretch/>
        </p:blipFill>
        <p:spPr>
          <a:xfrm>
            <a:off x="3592487" y="1304340"/>
            <a:ext cx="5687568" cy="5120640"/>
          </a:xfrm>
        </p:spPr>
      </p:pic>
    </p:spTree>
    <p:extLst>
      <p:ext uri="{BB962C8B-B14F-4D97-AF65-F5344CB8AC3E}">
        <p14:creationId xmlns:p14="http://schemas.microsoft.com/office/powerpoint/2010/main" val="19661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3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025CF-63C4-5FA2-12D3-F7344C45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– The Next Breakthrough After GenAI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D7E2FC0-BE8F-D8E1-CBAF-7D7614AF6D90}"/>
              </a:ext>
            </a:extLst>
          </p:cNvPr>
          <p:cNvSpPr/>
          <p:nvPr/>
        </p:nvSpPr>
        <p:spPr>
          <a:xfrm>
            <a:off x="1269923" y="1381192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1. Why is there an explosion of AI 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066BB18-4392-7FBD-2B3C-ACD89B140E28}"/>
              </a:ext>
            </a:extLst>
          </p:cNvPr>
          <p:cNvSpPr/>
          <p:nvPr/>
        </p:nvSpPr>
        <p:spPr>
          <a:xfrm>
            <a:off x="1269923" y="2031213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2. Why is GenAI not enough ?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F688F4D-4E4C-ADAF-1C60-FAA1E8F9C66E}"/>
              </a:ext>
            </a:extLst>
          </p:cNvPr>
          <p:cNvSpPr/>
          <p:nvPr/>
        </p:nvSpPr>
        <p:spPr>
          <a:xfrm>
            <a:off x="1269923" y="2681234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3. The upgrade from GenAI to Agentic AI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EE92FBD-7029-D415-F6D7-6A86A1588E4F}"/>
              </a:ext>
            </a:extLst>
          </p:cNvPr>
          <p:cNvSpPr/>
          <p:nvPr/>
        </p:nvSpPr>
        <p:spPr>
          <a:xfrm>
            <a:off x="1269923" y="3331255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4. Applications &amp; Future of Agentic AI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77BC755-0A58-1841-4DFC-3BBD61B165C6}"/>
              </a:ext>
            </a:extLst>
          </p:cNvPr>
          <p:cNvSpPr/>
          <p:nvPr/>
        </p:nvSpPr>
        <p:spPr>
          <a:xfrm>
            <a:off x="1269923" y="3981276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5. Q&amp;A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188762-3ABD-8DE2-53C9-5B5E3DAE26DF}"/>
              </a:ext>
            </a:extLst>
          </p:cNvPr>
          <p:cNvCxnSpPr>
            <a:cxnSpLocks/>
          </p:cNvCxnSpPr>
          <p:nvPr/>
        </p:nvCxnSpPr>
        <p:spPr>
          <a:xfrm flipH="1">
            <a:off x="1220415" y="1812498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B7B4E88-A37C-AA33-422B-9EBA0DC320C5}"/>
              </a:ext>
            </a:extLst>
          </p:cNvPr>
          <p:cNvCxnSpPr>
            <a:cxnSpLocks/>
          </p:cNvCxnSpPr>
          <p:nvPr/>
        </p:nvCxnSpPr>
        <p:spPr>
          <a:xfrm flipH="1">
            <a:off x="1220415" y="2462519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1645179-A511-DE09-495B-D7F8933D2403}"/>
              </a:ext>
            </a:extLst>
          </p:cNvPr>
          <p:cNvCxnSpPr>
            <a:cxnSpLocks/>
          </p:cNvCxnSpPr>
          <p:nvPr/>
        </p:nvCxnSpPr>
        <p:spPr>
          <a:xfrm flipH="1">
            <a:off x="1220415" y="3112540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AB92683-E8B2-B17C-DC5E-B0C46978D74D}"/>
              </a:ext>
            </a:extLst>
          </p:cNvPr>
          <p:cNvCxnSpPr>
            <a:cxnSpLocks/>
          </p:cNvCxnSpPr>
          <p:nvPr/>
        </p:nvCxnSpPr>
        <p:spPr>
          <a:xfrm flipH="1">
            <a:off x="1220415" y="3762561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C4A1E2F-FFE1-B80E-69AE-813511FC722F}"/>
              </a:ext>
            </a:extLst>
          </p:cNvPr>
          <p:cNvCxnSpPr>
            <a:cxnSpLocks/>
          </p:cNvCxnSpPr>
          <p:nvPr/>
        </p:nvCxnSpPr>
        <p:spPr>
          <a:xfrm flipH="1">
            <a:off x="1220415" y="4412582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DB498-300F-C29B-30BF-E8BCFC9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there an explosion of AI</a:t>
            </a:r>
          </a:p>
        </p:txBody>
      </p:sp>
    </p:spTree>
    <p:extLst>
      <p:ext uri="{BB962C8B-B14F-4D97-AF65-F5344CB8AC3E}">
        <p14:creationId xmlns:p14="http://schemas.microsoft.com/office/powerpoint/2010/main" val="304595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2" y="403838"/>
            <a:ext cx="11658600" cy="1005840"/>
          </a:xfrm>
        </p:spPr>
        <p:txBody>
          <a:bodyPr>
            <a:normAutofit/>
          </a:bodyPr>
          <a:lstStyle/>
          <a:p>
            <a:r>
              <a:rPr lang="en-US" dirty="0"/>
              <a:t>Why is there an explosion of AI</a:t>
            </a:r>
          </a:p>
        </p:txBody>
      </p:sp>
      <p:pic>
        <p:nvPicPr>
          <p:cNvPr id="2050" name="Picture 2" descr="Sự bùng nổ của công nghệ AI ảnh hưởng thế nào đến công việc của bạn? | Báo  Nhân Dân điện tử">
            <a:extLst>
              <a:ext uri="{FF2B5EF4-FFF2-40B4-BE49-F238E27FC236}">
                <a16:creationId xmlns:a16="http://schemas.microsoft.com/office/drawing/2014/main" id="{DAADEEF0-65C3-F404-C896-EF6E3D53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1272518"/>
            <a:ext cx="4434943" cy="24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ự bùng nổ của GenAI: Cơ hội và thách thức - VnEconomy">
            <a:extLst>
              <a:ext uri="{FF2B5EF4-FFF2-40B4-BE49-F238E27FC236}">
                <a16:creationId xmlns:a16="http://schemas.microsoft.com/office/drawing/2014/main" id="{305FF1A5-E133-EE47-48BA-CAE98AD9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3926587"/>
            <a:ext cx="4434942" cy="24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416EF35-2C07-BC8E-05EE-CB0B0A25B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052" y="1542202"/>
            <a:ext cx="5614851" cy="1626214"/>
          </a:xfrm>
        </p:spPr>
        <p:txBody>
          <a:bodyPr>
            <a:normAutofit/>
          </a:bodyPr>
          <a:lstStyle/>
          <a:p>
            <a:r>
              <a:rPr lang="en-US" dirty="0"/>
              <a:t>Before 2017</a:t>
            </a:r>
          </a:p>
          <a:p>
            <a:pPr lvl="1"/>
            <a:r>
              <a:rPr lang="en-US" dirty="0"/>
              <a:t>Can’t read big data from human</a:t>
            </a:r>
          </a:p>
          <a:p>
            <a:pPr lvl="1"/>
            <a:r>
              <a:rPr lang="en-US" dirty="0"/>
              <a:t>Read sequentially =&gt; Very low</a:t>
            </a:r>
          </a:p>
          <a:p>
            <a:pPr lvl="1"/>
            <a:r>
              <a:rPr lang="en-US" dirty="0"/>
              <a:t>Human language is very ironic</a:t>
            </a:r>
          </a:p>
          <a:p>
            <a:pPr lvl="1"/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C23EECB-64FB-AB80-9DF2-494ABBF1DBA5}"/>
              </a:ext>
            </a:extLst>
          </p:cNvPr>
          <p:cNvSpPr txBox="1">
            <a:spLocks/>
          </p:cNvSpPr>
          <p:nvPr/>
        </p:nvSpPr>
        <p:spPr>
          <a:xfrm>
            <a:off x="641052" y="3300940"/>
            <a:ext cx="6189517" cy="162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small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B23-C492-B2BD-2D4B-7A9DDAB5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an explosion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BED2-E5BF-E12A-32E5-AC7A887A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34439"/>
            <a:ext cx="5285723" cy="1453897"/>
          </a:xfrm>
        </p:spPr>
        <p:txBody>
          <a:bodyPr>
            <a:normAutofit/>
          </a:bodyPr>
          <a:lstStyle/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Read the entire context</a:t>
            </a:r>
          </a:p>
          <a:p>
            <a:pPr lvl="1"/>
            <a:r>
              <a:rPr lang="en-US" dirty="0"/>
              <a:t>Find the relation between words</a:t>
            </a:r>
          </a:p>
          <a:p>
            <a:pPr lvl="1"/>
            <a:r>
              <a:rPr lang="en-US" dirty="0"/>
              <a:t>Undergoes multiple layers of analysis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A015C-1EFB-A2BD-B536-86D18D96FD0B}"/>
              </a:ext>
            </a:extLst>
          </p:cNvPr>
          <p:cNvSpPr txBox="1">
            <a:spLocks/>
          </p:cNvSpPr>
          <p:nvPr/>
        </p:nvSpPr>
        <p:spPr>
          <a:xfrm>
            <a:off x="274320" y="2913887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Solve problems</a:t>
            </a:r>
          </a:p>
          <a:p>
            <a:pPr lvl="1"/>
            <a:r>
              <a:rPr lang="en-US" dirty="0"/>
              <a:t>Solving the data access problem</a:t>
            </a:r>
          </a:p>
          <a:p>
            <a:pPr lvl="1"/>
            <a:r>
              <a:rPr lang="en-US" dirty="0"/>
              <a:t>Need GPU process</a:t>
            </a:r>
          </a:p>
          <a:p>
            <a:pPr marL="274320" lvl="1" indent="0">
              <a:buNone/>
            </a:pPr>
            <a:r>
              <a:rPr lang="en-US" dirty="0"/>
              <a:t>=&gt; NVIDIA explodes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26" name="Picture 2" descr="Nvidia revenue by specialized market FY2025| Statista">
            <a:extLst>
              <a:ext uri="{FF2B5EF4-FFF2-40B4-BE49-F238E27FC236}">
                <a16:creationId xmlns:a16="http://schemas.microsoft.com/office/drawing/2014/main" id="{87EF9653-3D0E-1121-1BE1-FAAB6A9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41" y="1245793"/>
            <a:ext cx="5927407" cy="43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6B6372-676E-8960-A94E-A019EFE94BB5}"/>
              </a:ext>
            </a:extLst>
          </p:cNvPr>
          <p:cNvSpPr txBox="1">
            <a:spLocks/>
          </p:cNvSpPr>
          <p:nvPr/>
        </p:nvSpPr>
        <p:spPr>
          <a:xfrm>
            <a:off x="323319" y="4511039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companies join, and that is the main reason explosion of AI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494C-BE60-DF6B-00B8-46288AD0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20D1C-0A18-7AFA-24D5-DEC2F181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GenAI not enough</a:t>
            </a:r>
          </a:p>
        </p:txBody>
      </p:sp>
    </p:spTree>
    <p:extLst>
      <p:ext uri="{BB962C8B-B14F-4D97-AF65-F5344CB8AC3E}">
        <p14:creationId xmlns:p14="http://schemas.microsoft.com/office/powerpoint/2010/main" val="73241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875BA-E2E0-45EF-BC92-473848D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development of GenAI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ECDB-16D3-403D-978A-908920FF4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3338576"/>
            <a:ext cx="5614851" cy="2566696"/>
          </a:xfrm>
        </p:spPr>
        <p:txBody>
          <a:bodyPr>
            <a:normAutofit/>
          </a:bodyPr>
          <a:lstStyle/>
          <a:p>
            <a:r>
              <a:rPr lang="en-US" dirty="0"/>
              <a:t>In 2022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GPT was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interface, like a human	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100 million users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Change the way learn and work</a:t>
            </a:r>
          </a:p>
          <a:p>
            <a:pPr lvl="1"/>
            <a:endParaRPr lang="en-US" dirty="0"/>
          </a:p>
        </p:txBody>
      </p:sp>
      <p:pic>
        <p:nvPicPr>
          <p:cNvPr id="2050" name="Picture 2" descr="Chat GPT là gì và cách sử dụng như thế nào? - Thang máy Việt Đông Hải">
            <a:extLst>
              <a:ext uri="{FF2B5EF4-FFF2-40B4-BE49-F238E27FC236}">
                <a16:creationId xmlns:a16="http://schemas.microsoft.com/office/drawing/2014/main" id="{F4A69304-A2A3-1F45-DF43-5272910F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4" y="1344168"/>
            <a:ext cx="631454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4AFF769-E5CE-8339-E766-5622D26E795A}"/>
              </a:ext>
            </a:extLst>
          </p:cNvPr>
          <p:cNvSpPr txBox="1">
            <a:spLocks/>
          </p:cNvSpPr>
          <p:nvPr/>
        </p:nvSpPr>
        <p:spPr>
          <a:xfrm>
            <a:off x="284480" y="1143000"/>
            <a:ext cx="5614851" cy="256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 words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Based on probability and from human context.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3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FEC8-84C0-8F17-DA68-27495D2F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364FF-62D2-551F-DA7A-BD897F98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56616"/>
            <a:ext cx="11658600" cy="1005840"/>
          </a:xfrm>
        </p:spPr>
        <p:txBody>
          <a:bodyPr vert="horz" lIns="91440" tIns="45720" rIns="91440" bIns="9144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problems of GenAI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716444E-AB02-C610-A952-FECAB9264EA0}"/>
              </a:ext>
            </a:extLst>
          </p:cNvPr>
          <p:cNvSpPr txBox="1">
            <a:spLocks/>
          </p:cNvSpPr>
          <p:nvPr/>
        </p:nvSpPr>
        <p:spPr>
          <a:xfrm>
            <a:off x="381000" y="1769211"/>
            <a:ext cx="57150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Hallucination</a:t>
            </a:r>
          </a:p>
          <a:p>
            <a:pPr marL="274320" lvl="1">
              <a:lnSpc>
                <a:spcPct val="200000"/>
              </a:lnSpc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800" dirty="0"/>
              <a:t>Context window</a:t>
            </a:r>
          </a:p>
          <a:p>
            <a:pPr marL="274320" lvl="1">
              <a:lnSpc>
                <a:spcPct val="200000"/>
              </a:lnSpc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800" dirty="0"/>
              <a:t>Knowing, not doing</a:t>
            </a:r>
          </a:p>
        </p:txBody>
      </p:sp>
      <p:pic>
        <p:nvPicPr>
          <p:cNvPr id="5" name="Picture 2" descr="What are AI Hallucinations? - GeeksforGeeks">
            <a:extLst>
              <a:ext uri="{FF2B5EF4-FFF2-40B4-BE49-F238E27FC236}">
                <a16:creationId xmlns:a16="http://schemas.microsoft.com/office/drawing/2014/main" id="{C0413304-12C9-2E1C-5880-2F296649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57" y="1481328"/>
            <a:ext cx="5975512" cy="403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3498"/>
      </p:ext>
    </p:extLst>
  </p:cSld>
  <p:clrMapOvr>
    <a:masterClrMapping/>
  </p:clrMapOvr>
</p:sld>
</file>

<file path=ppt/theme/theme1.xml><?xml version="1.0" encoding="utf-8"?>
<a:theme xmlns:a="http://schemas.openxmlformats.org/drawingml/2006/main" name="Non Confidential Presentation Template-010625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n Confidential 2025 Presentation Template" id="{31720464-3D16-4F96-B250-3954FE288CB5}" vid="{336E9F8F-4B4C-40F7-8661-33E6E35CC67C}"/>
    </a:ext>
  </a:extLst>
</a:theme>
</file>

<file path=ppt/theme/theme2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25ea1c5-fd77-4cf0-8484-26b5ddc715ea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FB59ADBC0EBF47AA66D88131BDE776" ma:contentTypeVersion="8" ma:contentTypeDescription="Create a new document." ma:contentTypeScope="" ma:versionID="dda0d06c6213a0476b2e78a48ab6e69f">
  <xsd:schema xmlns:xsd="http://www.w3.org/2001/XMLSchema" xmlns:xs="http://www.w3.org/2001/XMLSchema" xmlns:p="http://schemas.microsoft.com/office/2006/metadata/properties" xmlns:ns2="b900d77a-73e6-472a-a6ab-7d20fb72d98d" xmlns:ns3="425ea1c5-fd77-4cf0-8484-26b5ddc715ea" targetNamespace="http://schemas.microsoft.com/office/2006/metadata/properties" ma:root="true" ma:fieldsID="d591a3753d5a43dfefdd44ed938d9f5a" ns2:_="" ns3:_="">
    <xsd:import namespace="b900d77a-73e6-472a-a6ab-7d20fb72d98d"/>
    <xsd:import namespace="425ea1c5-fd77-4cf0-8484-26b5ddc71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0d77a-73e6-472a-a6ab-7d20fb72d9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ea1c5-fd77-4cf0-8484-26b5ddc715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D001B7-41D7-44FB-8944-40B35D7EDFFB}">
  <ds:schemaRefs>
    <ds:schemaRef ds:uri="http://schemas.openxmlformats.org/package/2006/metadata/core-properties"/>
    <ds:schemaRef ds:uri="425ea1c5-fd77-4cf0-8484-26b5ddc715ea"/>
    <ds:schemaRef ds:uri="b900d77a-73e6-472a-a6ab-7d20fb72d98d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F6C990-019B-490D-B8C7-FA7374AF6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00d77a-73e6-472a-a6ab-7d20fb72d98d"/>
    <ds:schemaRef ds:uri="425ea1c5-fd77-4cf0-8484-26b5ddc71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B2B727-B44F-4EF4-B142-6CD736594E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Non Confidential 2026 Presentation Template</Template>
  <TotalTime>1158</TotalTime>
  <Words>472</Words>
  <Application>Microsoft Office PowerPoint</Application>
  <PresentationFormat>Widescreen</PresentationFormat>
  <Paragraphs>107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Segoe UI Symbol</vt:lpstr>
      <vt:lpstr>Symbol</vt:lpstr>
      <vt:lpstr>Non Confidential Presentation Template-010625</vt:lpstr>
      <vt:lpstr>PowerPoint Presentation</vt:lpstr>
      <vt:lpstr>Presentation Title</vt:lpstr>
      <vt:lpstr>Agentic AI – The Next Breakthrough After GenAI</vt:lpstr>
      <vt:lpstr>Why is there an explosion of AI</vt:lpstr>
      <vt:lpstr>Why is there an explosion of AI</vt:lpstr>
      <vt:lpstr>Why is there an explosion of AI</vt:lpstr>
      <vt:lpstr>Why is GenAI not enough</vt:lpstr>
      <vt:lpstr>The development of GenAI</vt:lpstr>
      <vt:lpstr>The problems of GenAI</vt:lpstr>
      <vt:lpstr>How to solve this problems</vt:lpstr>
      <vt:lpstr>The upgrade from GenAI to Agentic AI</vt:lpstr>
      <vt:lpstr>Agentic AI</vt:lpstr>
      <vt:lpstr>Agentic AI</vt:lpstr>
      <vt:lpstr>Smallville</vt:lpstr>
      <vt:lpstr>Why now ?</vt:lpstr>
      <vt:lpstr>Agentic AI</vt:lpstr>
      <vt:lpstr>Agentic AI</vt:lpstr>
      <vt:lpstr>Agentic AI</vt:lpstr>
      <vt:lpstr>Agentic AI</vt:lpstr>
      <vt:lpstr>Applications &amp; Future of Agentic AI</vt:lpstr>
      <vt:lpstr>Agentic AI Applications</vt:lpstr>
      <vt:lpstr>Agentic AI Future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 Letuan</dc:creator>
  <cp:keywords>Non Confidential, Amkor Technology</cp:keywords>
  <cp:lastModifiedBy>Hung Le Tuan</cp:lastModifiedBy>
  <cp:revision>10</cp:revision>
  <dcterms:created xsi:type="dcterms:W3CDTF">2026-02-06T01:11:21Z</dcterms:created>
  <dcterms:modified xsi:type="dcterms:W3CDTF">2026-02-09T18:06:24Z</dcterms:modified>
  <cp:category>Non Confidential 2025 Amkor PPT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0x010100E9FB59ADBC0EBF47AA66D88131BDE776</vt:lpwstr>
  </property>
  <property fmtid="{D5CDD505-2E9C-101B-9397-08002B2CF9AE}" pid="3" name="Order">
    <vt:r8>391700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